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8" r:id="rId4"/>
    <p:sldId id="256" r:id="rId5"/>
    <p:sldId id="258" r:id="rId6"/>
    <p:sldId id="261" r:id="rId7"/>
    <p:sldId id="263" r:id="rId8"/>
    <p:sldId id="264" r:id="rId9"/>
    <p:sldId id="265" r:id="rId10"/>
    <p:sldId id="266" r:id="rId11"/>
    <p:sldId id="269" r:id="rId12"/>
    <p:sldId id="270" r:id="rId13"/>
    <p:sldId id="271" r:id="rId14"/>
    <p:sldId id="272" r:id="rId15"/>
    <p:sldId id="274" r:id="rId16"/>
    <p:sldId id="275" r:id="rId17"/>
    <p:sldId id="277" r:id="rId1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II</c:v>
                </c:pt>
                <c:pt idx="1">
                  <c:v>III</c:v>
                </c:pt>
                <c:pt idx="2">
                  <c:v>IV</c:v>
                </c:pt>
                <c:pt idx="3">
                  <c:v>V</c:v>
                </c:pt>
                <c:pt idx="4">
                  <c:v>VI</c:v>
                </c:pt>
                <c:pt idx="5">
                  <c:v>VII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</c:v>
                </c:pt>
                <c:pt idx="1">
                  <c:v>5</c:v>
                </c:pt>
                <c:pt idx="2">
                  <c:v>9</c:v>
                </c:pt>
                <c:pt idx="3">
                  <c:v>20</c:v>
                </c:pt>
                <c:pt idx="4">
                  <c:v>15</c:v>
                </c:pt>
                <c:pt idx="5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II</c:v>
                </c:pt>
                <c:pt idx="1">
                  <c:v>III</c:v>
                </c:pt>
                <c:pt idx="2">
                  <c:v>IV</c:v>
                </c:pt>
                <c:pt idx="3">
                  <c:v>V</c:v>
                </c:pt>
                <c:pt idx="4">
                  <c:v>VI</c:v>
                </c:pt>
                <c:pt idx="5">
                  <c:v>VII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II</c:v>
                </c:pt>
                <c:pt idx="1">
                  <c:v>III</c:v>
                </c:pt>
                <c:pt idx="2">
                  <c:v>IV</c:v>
                </c:pt>
                <c:pt idx="3">
                  <c:v>V</c:v>
                </c:pt>
                <c:pt idx="4">
                  <c:v>VI</c:v>
                </c:pt>
                <c:pt idx="5">
                  <c:v>VII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2843904"/>
        <c:axId val="48105152"/>
        <c:axId val="0"/>
      </c:bar3DChart>
      <c:catAx>
        <c:axId val="62843904"/>
        <c:scaling>
          <c:orientation val="minMax"/>
        </c:scaling>
        <c:delete val="0"/>
        <c:axPos val="b"/>
        <c:majorTickMark val="out"/>
        <c:minorTickMark val="none"/>
        <c:tickLblPos val="nextTo"/>
        <c:crossAx val="48105152"/>
        <c:crosses val="autoZero"/>
        <c:auto val="1"/>
        <c:lblAlgn val="ctr"/>
        <c:lblOffset val="100"/>
        <c:noMultiLvlLbl val="0"/>
      </c:catAx>
      <c:valAx>
        <c:axId val="48105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843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а</c:v>
                </c:pt>
                <c:pt idx="1">
                  <c:v>б</c:v>
                </c:pt>
                <c:pt idx="2">
                  <c:v>в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</c:v>
                </c:pt>
                <c:pt idx="1">
                  <c:v>30</c:v>
                </c:pt>
                <c:pt idx="2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а</c:v>
                </c:pt>
                <c:pt idx="1">
                  <c:v>б</c:v>
                </c:pt>
                <c:pt idx="2">
                  <c:v>в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30</c:v>
                </c:pt>
                <c:pt idx="2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62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Кухиња</c:v>
                </c:pt>
                <c:pt idx="1">
                  <c:v>Тимски спорт</c:v>
                </c:pt>
                <c:pt idx="2">
                  <c:v>Плес</c:v>
                </c:pt>
                <c:pt idx="3">
                  <c:v>Без идеје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dPt>
          <c:cat>
            <c:strRef>
              <c:f>Sheet1!$A$2:$A$5</c:f>
              <c:strCache>
                <c:ptCount val="4"/>
                <c:pt idx="0">
                  <c:v>Кухиња</c:v>
                </c:pt>
                <c:pt idx="1">
                  <c:v>Тимски спорт</c:v>
                </c:pt>
                <c:pt idx="2">
                  <c:v>Плес</c:v>
                </c:pt>
                <c:pt idx="3">
                  <c:v>Без идеје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1">
                  <c:v>16</c:v>
                </c:pt>
                <c:pt idx="3">
                  <c:v>20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Кухиња</c:v>
                </c:pt>
                <c:pt idx="1">
                  <c:v>Тимски спорт</c:v>
                </c:pt>
                <c:pt idx="2">
                  <c:v>Плес</c:v>
                </c:pt>
                <c:pt idx="3">
                  <c:v>Без идеје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2423680"/>
        <c:axId val="48156032"/>
        <c:axId val="0"/>
      </c:bar3DChart>
      <c:catAx>
        <c:axId val="132423680"/>
        <c:scaling>
          <c:orientation val="minMax"/>
        </c:scaling>
        <c:delete val="0"/>
        <c:axPos val="b"/>
        <c:majorTickMark val="out"/>
        <c:minorTickMark val="none"/>
        <c:tickLblPos val="nextTo"/>
        <c:crossAx val="48156032"/>
        <c:crosses val="autoZero"/>
        <c:auto val="1"/>
        <c:lblAlgn val="ctr"/>
        <c:lblOffset val="100"/>
        <c:noMultiLvlLbl val="0"/>
      </c:catAx>
      <c:valAx>
        <c:axId val="48156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2423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52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52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II</c:v>
                </c:pt>
                <c:pt idx="1">
                  <c:v>III</c:v>
                </c:pt>
                <c:pt idx="2">
                  <c:v>IV</c:v>
                </c:pt>
                <c:pt idx="3">
                  <c:v>V</c:v>
                </c:pt>
                <c:pt idx="4">
                  <c:v>VI</c:v>
                </c:pt>
                <c:pt idx="5">
                  <c:v>VII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cat>
            <c:strRef>
              <c:f>Sheet1!$A$2:$A$7</c:f>
              <c:strCache>
                <c:ptCount val="6"/>
                <c:pt idx="0">
                  <c:v>II</c:v>
                </c:pt>
                <c:pt idx="1">
                  <c:v>III</c:v>
                </c:pt>
                <c:pt idx="2">
                  <c:v>IV</c:v>
                </c:pt>
                <c:pt idx="3">
                  <c:v>V</c:v>
                </c:pt>
                <c:pt idx="4">
                  <c:v>VI</c:v>
                </c:pt>
                <c:pt idx="5">
                  <c:v>VII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II</c:v>
                </c:pt>
                <c:pt idx="1">
                  <c:v>III</c:v>
                </c:pt>
                <c:pt idx="2">
                  <c:v>IV</c:v>
                </c:pt>
                <c:pt idx="3">
                  <c:v>V</c:v>
                </c:pt>
                <c:pt idx="4">
                  <c:v>VI</c:v>
                </c:pt>
                <c:pt idx="5">
                  <c:v>VII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2436992"/>
        <c:axId val="150901824"/>
        <c:axId val="0"/>
      </c:bar3DChart>
      <c:catAx>
        <c:axId val="132436992"/>
        <c:scaling>
          <c:orientation val="minMax"/>
        </c:scaling>
        <c:delete val="0"/>
        <c:axPos val="b"/>
        <c:majorTickMark val="out"/>
        <c:minorTickMark val="none"/>
        <c:tickLblPos val="nextTo"/>
        <c:crossAx val="150901824"/>
        <c:crosses val="autoZero"/>
        <c:auto val="1"/>
        <c:lblAlgn val="ctr"/>
        <c:lblOffset val="100"/>
        <c:noMultiLvlLbl val="0"/>
      </c:catAx>
      <c:valAx>
        <c:axId val="150901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2436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Дечаци</c:v>
                </c:pt>
                <c:pt idx="1">
                  <c:v>Девојчице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</c:v>
                </c:pt>
                <c:pt idx="1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1 радионица</c:v>
                </c:pt>
                <c:pt idx="1">
                  <c:v>2 радионице</c:v>
                </c:pt>
                <c:pt idx="2">
                  <c:v>3 радионице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47</c:v>
                </c:pt>
                <c:pt idx="1">
                  <c:v>13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5062510524142656"/>
          <c:y val="0.20313310038986204"/>
          <c:w val="0.20282880091512465"/>
          <c:h val="0.251034073137172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а</c:v>
                </c:pt>
                <c:pt idx="1">
                  <c:v>б</c:v>
                </c:pt>
                <c:pt idx="2">
                  <c:v>в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52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а</c:v>
                </c:pt>
                <c:pt idx="1">
                  <c:v>б</c:v>
                </c:pt>
                <c:pt idx="2">
                  <c:v>в</c:v>
                </c:pt>
                <c:pt idx="3">
                  <c:v>г</c:v>
                </c:pt>
                <c:pt idx="4">
                  <c:v>а,б</c:v>
                </c:pt>
                <c:pt idx="5">
                  <c:v>а,в</c:v>
                </c:pt>
                <c:pt idx="6">
                  <c:v>а,г</c:v>
                </c:pt>
                <c:pt idx="7">
                  <c:v>а,б,в</c:v>
                </c:pt>
                <c:pt idx="8">
                  <c:v>а,в,г</c:v>
                </c:pt>
                <c:pt idx="9">
                  <c:v>а,б,в,г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24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  <c:pt idx="5">
                  <c:v>10</c:v>
                </c:pt>
                <c:pt idx="6">
                  <c:v>12</c:v>
                </c:pt>
                <c:pt idx="7">
                  <c:v>2</c:v>
                </c:pt>
                <c:pt idx="8">
                  <c:v>1</c:v>
                </c:pt>
                <c:pt idx="9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1686912"/>
        <c:axId val="131943808"/>
        <c:axId val="0"/>
      </c:bar3DChart>
      <c:catAx>
        <c:axId val="131686912"/>
        <c:scaling>
          <c:orientation val="minMax"/>
        </c:scaling>
        <c:delete val="0"/>
        <c:axPos val="b"/>
        <c:majorTickMark val="out"/>
        <c:minorTickMark val="none"/>
        <c:tickLblPos val="nextTo"/>
        <c:crossAx val="131943808"/>
        <c:crosses val="autoZero"/>
        <c:auto val="1"/>
        <c:lblAlgn val="ctr"/>
        <c:lblOffset val="100"/>
        <c:noMultiLvlLbl val="0"/>
      </c:catAx>
      <c:valAx>
        <c:axId val="131943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1686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а</c:v>
                </c:pt>
                <c:pt idx="1">
                  <c:v>б</c:v>
                </c:pt>
                <c:pt idx="2">
                  <c:v>в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</c:v>
                </c:pt>
                <c:pt idx="1">
                  <c:v>31</c:v>
                </c:pt>
                <c:pt idx="2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а</c:v>
                </c:pt>
                <c:pt idx="1">
                  <c:v>б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44</c:v>
                </c:pt>
                <c:pt idx="1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а</c:v>
                </c:pt>
                <c:pt idx="1">
                  <c:v>б</c:v>
                </c:pt>
                <c:pt idx="2">
                  <c:v>в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</c:v>
                </c:pt>
                <c:pt idx="1">
                  <c:v>19</c:v>
                </c:pt>
                <c:pt idx="2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</cdr:x>
      <cdr:y>0.39744</cdr:y>
    </cdr:from>
    <cdr:to>
      <cdr:x>0.7963</cdr:x>
      <cdr:y>0.44485</cdr:y>
    </cdr:to>
    <cdr:sp macro="" textlink="">
      <cdr:nvSpPr>
        <cdr:cNvPr id="2" name="Oval 1"/>
        <cdr:cNvSpPr/>
      </cdr:nvSpPr>
      <cdr:spPr>
        <a:xfrm xmlns:a="http://schemas.openxmlformats.org/drawingml/2006/main">
          <a:off x="5832648" y="2232248"/>
          <a:ext cx="360040" cy="266328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sr-Latn-R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009D-327E-47AB-BF49-D6A028E2DB3E}" type="datetimeFigureOut">
              <a:rPr lang="sr-Latn-RS" smtClean="0"/>
              <a:t>23.12.2019.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4FE0-C1E8-447F-92A7-FEEC56C0A6A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2297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009D-327E-47AB-BF49-D6A028E2DB3E}" type="datetimeFigureOut">
              <a:rPr lang="sr-Latn-RS" smtClean="0"/>
              <a:t>23.12.2019.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4FE0-C1E8-447F-92A7-FEEC56C0A6A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7818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009D-327E-47AB-BF49-D6A028E2DB3E}" type="datetimeFigureOut">
              <a:rPr lang="sr-Latn-RS" smtClean="0"/>
              <a:t>23.12.2019.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4FE0-C1E8-447F-92A7-FEEC56C0A6A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09667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009D-327E-47AB-BF49-D6A028E2DB3E}" type="datetimeFigureOut">
              <a:rPr lang="sr-Latn-RS" smtClean="0"/>
              <a:t>23.12.2019.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4FE0-C1E8-447F-92A7-FEEC56C0A6A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3289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009D-327E-47AB-BF49-D6A028E2DB3E}" type="datetimeFigureOut">
              <a:rPr lang="sr-Latn-RS" smtClean="0"/>
              <a:t>23.12.2019.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4FE0-C1E8-447F-92A7-FEEC56C0A6A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7561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009D-327E-47AB-BF49-D6A028E2DB3E}" type="datetimeFigureOut">
              <a:rPr lang="sr-Latn-RS" smtClean="0"/>
              <a:t>23.12.2019.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4FE0-C1E8-447F-92A7-FEEC56C0A6A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3652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009D-327E-47AB-BF49-D6A028E2DB3E}" type="datetimeFigureOut">
              <a:rPr lang="sr-Latn-RS" smtClean="0"/>
              <a:t>23.12.2019.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4FE0-C1E8-447F-92A7-FEEC56C0A6A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8797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009D-327E-47AB-BF49-D6A028E2DB3E}" type="datetimeFigureOut">
              <a:rPr lang="sr-Latn-RS" smtClean="0"/>
              <a:t>23.12.2019.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4FE0-C1E8-447F-92A7-FEEC56C0A6A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3611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009D-327E-47AB-BF49-D6A028E2DB3E}" type="datetimeFigureOut">
              <a:rPr lang="sr-Latn-RS" smtClean="0"/>
              <a:t>23.12.2019.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4FE0-C1E8-447F-92A7-FEEC56C0A6A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0640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009D-327E-47AB-BF49-D6A028E2DB3E}" type="datetimeFigureOut">
              <a:rPr lang="sr-Latn-RS" smtClean="0"/>
              <a:t>23.12.2019.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4FE0-C1E8-447F-92A7-FEEC56C0A6A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90819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009D-327E-47AB-BF49-D6A028E2DB3E}" type="datetimeFigureOut">
              <a:rPr lang="sr-Latn-RS" smtClean="0"/>
              <a:t>23.12.2019.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4FE0-C1E8-447F-92A7-FEEC56C0A6A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64901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A009D-327E-47AB-BF49-D6A028E2DB3E}" type="datetimeFigureOut">
              <a:rPr lang="sr-Latn-RS" smtClean="0"/>
              <a:t>23.12.2019.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34FE0-C1E8-447F-92A7-FEEC56C0A6A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03204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6765"/>
            <a:ext cx="8229600" cy="963963"/>
          </a:xfrm>
        </p:spPr>
        <p:txBody>
          <a:bodyPr/>
          <a:lstStyle/>
          <a:p>
            <a:r>
              <a:rPr lang="sr-Cyrl-RS" dirty="0" smtClean="0"/>
              <a:t>Разред</a:t>
            </a:r>
            <a:endParaRPr lang="sr-Latn-RS" dirty="0"/>
          </a:p>
        </p:txBody>
      </p:sp>
      <p:sp>
        <p:nvSpPr>
          <p:cNvPr id="3" name="TextBox 2"/>
          <p:cNvSpPr txBox="1"/>
          <p:nvPr/>
        </p:nvSpPr>
        <p:spPr>
          <a:xfrm>
            <a:off x="35496" y="218933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/>
              <a:t>1. </a:t>
            </a:r>
            <a:endParaRPr lang="sr-Latn-RS" sz="2800" b="1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737742301"/>
              </p:ext>
            </p:extLst>
          </p:nvPr>
        </p:nvGraphicFramePr>
        <p:xfrm>
          <a:off x="871238" y="836712"/>
          <a:ext cx="770485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35696" y="6093296"/>
            <a:ext cx="5775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5                  5                   9                  20                15                  8</a:t>
            </a:r>
            <a:endParaRPr lang="sr-Latn-RS" dirty="0"/>
          </a:p>
        </p:txBody>
      </p:sp>
      <p:sp>
        <p:nvSpPr>
          <p:cNvPr id="7" name="TextBox 6"/>
          <p:cNvSpPr txBox="1"/>
          <p:nvPr/>
        </p:nvSpPr>
        <p:spPr>
          <a:xfrm>
            <a:off x="1835696" y="6381328"/>
            <a:ext cx="6292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8%</a:t>
            </a:r>
            <a:r>
              <a:rPr lang="sr-Latn-RS" b="1" dirty="0" smtClean="0">
                <a:solidFill>
                  <a:srgbClr val="FF0000"/>
                </a:solidFill>
              </a:rPr>
              <a:t>               </a:t>
            </a:r>
            <a:r>
              <a:rPr lang="sr-Cyrl-RS" b="1" dirty="0" smtClean="0">
                <a:solidFill>
                  <a:srgbClr val="FF0000"/>
                </a:solidFill>
              </a:rPr>
              <a:t>8%</a:t>
            </a:r>
            <a:r>
              <a:rPr lang="sr-Latn-RS" b="1" dirty="0" smtClean="0">
                <a:solidFill>
                  <a:srgbClr val="FF0000"/>
                </a:solidFill>
              </a:rPr>
              <a:t>            </a:t>
            </a:r>
            <a:r>
              <a:rPr lang="sr-Cyrl-RS" b="1" dirty="0" smtClean="0">
                <a:solidFill>
                  <a:srgbClr val="FF0000"/>
                </a:solidFill>
              </a:rPr>
              <a:t>14.5%</a:t>
            </a:r>
            <a:r>
              <a:rPr lang="sr-Latn-RS" b="1" dirty="0" smtClean="0">
                <a:solidFill>
                  <a:srgbClr val="FF0000"/>
                </a:solidFill>
              </a:rPr>
              <a:t>            </a:t>
            </a:r>
            <a:r>
              <a:rPr lang="sr-Cyrl-RS" b="1" dirty="0" smtClean="0">
                <a:solidFill>
                  <a:srgbClr val="FF0000"/>
                </a:solidFill>
              </a:rPr>
              <a:t>32%</a:t>
            </a:r>
            <a:r>
              <a:rPr lang="sr-Latn-RS" b="1" dirty="0" smtClean="0">
                <a:solidFill>
                  <a:srgbClr val="FF0000"/>
                </a:solidFill>
              </a:rPr>
              <a:t>              </a:t>
            </a:r>
            <a:r>
              <a:rPr lang="sr-Cyrl-RS" b="1" dirty="0" smtClean="0">
                <a:solidFill>
                  <a:srgbClr val="FF0000"/>
                </a:solidFill>
              </a:rPr>
              <a:t>24.5%</a:t>
            </a:r>
            <a:r>
              <a:rPr lang="sr-Latn-RS" b="1" dirty="0" smtClean="0">
                <a:solidFill>
                  <a:srgbClr val="FF0000"/>
                </a:solidFill>
              </a:rPr>
              <a:t>           </a:t>
            </a:r>
            <a:r>
              <a:rPr lang="sr-Cyrl-RS" b="1" dirty="0" smtClean="0">
                <a:solidFill>
                  <a:srgbClr val="FF0000"/>
                </a:solidFill>
              </a:rPr>
              <a:t>13%</a:t>
            </a:r>
            <a:endParaRPr lang="sr-Latn-R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60232" y="43443"/>
            <a:ext cx="2055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Укупно 62 ученика</a:t>
            </a:r>
            <a:endParaRPr lang="sr-Latn-RS" b="1" dirty="0"/>
          </a:p>
        </p:txBody>
      </p:sp>
    </p:spTree>
    <p:extLst>
      <p:ext uri="{BB962C8B-B14F-4D97-AF65-F5344CB8AC3E}">
        <p14:creationId xmlns:p14="http://schemas.microsoft.com/office/powerpoint/2010/main" val="255328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/>
          <p:cNvSpPr txBox="1">
            <a:spLocks/>
          </p:cNvSpPr>
          <p:nvPr/>
        </p:nvSpPr>
        <p:spPr>
          <a:xfrm>
            <a:off x="251520" y="16131"/>
            <a:ext cx="8892480" cy="2332749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RS" sz="2400" b="1" dirty="0" smtClean="0"/>
              <a:t>10</a:t>
            </a:r>
            <a:r>
              <a:rPr lang="sr-Cyrl-RS" sz="2400" dirty="0" smtClean="0"/>
              <a:t>. Да ли се и на који начин похађање радионице одражава на твој друштвени живот и ван радионице? </a:t>
            </a:r>
          </a:p>
          <a:p>
            <a:pPr marL="0" indent="0">
              <a:buFont typeface="Arial" pitchFamily="34" charset="0"/>
              <a:buNone/>
            </a:pPr>
            <a:r>
              <a:rPr lang="sr-Cyrl-RS" sz="2400" dirty="0" smtClean="0"/>
              <a:t>а) не примећујем промене</a:t>
            </a:r>
          </a:p>
          <a:p>
            <a:pPr marL="0" indent="0">
              <a:buFont typeface="Arial" pitchFamily="34" charset="0"/>
              <a:buNone/>
            </a:pPr>
            <a:r>
              <a:rPr lang="sr-Cyrl-RS" sz="2400" dirty="0" smtClean="0"/>
              <a:t>б) боље сам се упознао са осталим ученицима и лепше се дружимо и ван радионица</a:t>
            </a:r>
          </a:p>
          <a:p>
            <a:pPr marL="0" indent="0">
              <a:buFont typeface="Arial" pitchFamily="34" charset="0"/>
              <a:buNone/>
            </a:pPr>
            <a:r>
              <a:rPr lang="sr-Cyrl-RS" sz="2400" dirty="0" smtClean="0"/>
              <a:t>в) одлично се осећам и дивно се дружим са групом ученика различитог узраста </a:t>
            </a:r>
            <a:endParaRPr lang="sr-Latn-RS" sz="36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473227162"/>
              </p:ext>
            </p:extLst>
          </p:nvPr>
        </p:nvGraphicFramePr>
        <p:xfrm>
          <a:off x="1403648" y="1772816"/>
          <a:ext cx="6912768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 rot="1386969">
            <a:off x="4664399" y="2466271"/>
            <a:ext cx="15016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9 ученика</a:t>
            </a:r>
          </a:p>
          <a:p>
            <a:r>
              <a:rPr lang="sr-Cyrl-RS" sz="2400" b="1" dirty="0"/>
              <a:t> </a:t>
            </a:r>
            <a:r>
              <a:rPr lang="sr-Cyrl-RS" sz="2400" b="1" dirty="0" smtClean="0"/>
              <a:t>     15%</a:t>
            </a:r>
            <a:endParaRPr lang="sr-Latn-R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813120" y="4626512"/>
            <a:ext cx="16571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30 ученика</a:t>
            </a:r>
          </a:p>
          <a:p>
            <a:r>
              <a:rPr lang="sr-Cyrl-RS" sz="2400" b="1" dirty="0"/>
              <a:t> </a:t>
            </a:r>
            <a:r>
              <a:rPr lang="sr-Cyrl-RS" sz="2400" b="1" dirty="0" smtClean="0"/>
              <a:t>     48%</a:t>
            </a:r>
            <a:endParaRPr lang="sr-Latn-RS" sz="2400" b="1" dirty="0"/>
          </a:p>
        </p:txBody>
      </p:sp>
      <p:sp>
        <p:nvSpPr>
          <p:cNvPr id="6" name="TextBox 5"/>
          <p:cNvSpPr txBox="1"/>
          <p:nvPr/>
        </p:nvSpPr>
        <p:spPr>
          <a:xfrm rot="422024">
            <a:off x="2724887" y="3402375"/>
            <a:ext cx="16571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23 ученика</a:t>
            </a:r>
          </a:p>
          <a:p>
            <a:r>
              <a:rPr lang="sr-Cyrl-RS" sz="2400" b="1" dirty="0"/>
              <a:t> </a:t>
            </a:r>
            <a:r>
              <a:rPr lang="sr-Cyrl-RS" sz="2400" b="1" dirty="0" smtClean="0"/>
              <a:t>     37%</a:t>
            </a:r>
            <a:endParaRPr lang="sr-Latn-RS" sz="2400" b="1" dirty="0"/>
          </a:p>
        </p:txBody>
      </p:sp>
    </p:spTree>
    <p:extLst>
      <p:ext uri="{BB962C8B-B14F-4D97-AF65-F5344CB8AC3E}">
        <p14:creationId xmlns:p14="http://schemas.microsoft.com/office/powerpoint/2010/main" val="63769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Graphic spid="3" grpId="0">
        <p:bldAsOne/>
      </p:bldGraphic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/>
          <p:cNvSpPr txBox="1">
            <a:spLocks/>
          </p:cNvSpPr>
          <p:nvPr/>
        </p:nvSpPr>
        <p:spPr>
          <a:xfrm>
            <a:off x="251520" y="16131"/>
            <a:ext cx="8892480" cy="233274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RS" sz="2400" b="1" dirty="0" smtClean="0"/>
              <a:t>11</a:t>
            </a:r>
            <a:r>
              <a:rPr lang="sr-Cyrl-RS" sz="2400" dirty="0" smtClean="0"/>
              <a:t>. Наставник који води радионицу: </a:t>
            </a:r>
          </a:p>
          <a:p>
            <a:pPr marL="0" indent="0">
              <a:buFont typeface="Arial" pitchFamily="34" charset="0"/>
              <a:buNone/>
            </a:pPr>
            <a:r>
              <a:rPr lang="sr-Cyrl-RS" sz="2400" dirty="0" smtClean="0"/>
              <a:t>а) води радионицу као редован час</a:t>
            </a:r>
          </a:p>
          <a:p>
            <a:pPr marL="0" indent="0">
              <a:buFont typeface="Arial" pitchFamily="34" charset="0"/>
              <a:buNone/>
            </a:pPr>
            <a:r>
              <a:rPr lang="sr-Cyrl-RS" sz="2400" dirty="0" smtClean="0"/>
              <a:t>б) осмишљава нове занимљиве активности</a:t>
            </a:r>
          </a:p>
          <a:p>
            <a:pPr marL="0" indent="0">
              <a:buFont typeface="Arial" pitchFamily="34" charset="0"/>
              <a:buNone/>
            </a:pPr>
            <a:r>
              <a:rPr lang="sr-Cyrl-RS" sz="2400" dirty="0" smtClean="0"/>
              <a:t>в)  непрекидно држи пажњу новим, корисним и занимљивим активностима</a:t>
            </a:r>
            <a:endParaRPr lang="sr-Latn-RS" sz="36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256775344"/>
              </p:ext>
            </p:extLst>
          </p:nvPr>
        </p:nvGraphicFramePr>
        <p:xfrm>
          <a:off x="1259632" y="1628800"/>
          <a:ext cx="7272808" cy="5144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 rot="4808697">
            <a:off x="4238193" y="2237683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3 уч. 5%</a:t>
            </a:r>
            <a:endParaRPr lang="sr-Latn-RS" sz="2400" b="1" dirty="0"/>
          </a:p>
        </p:txBody>
      </p:sp>
      <p:sp>
        <p:nvSpPr>
          <p:cNvPr id="5" name="TextBox 4"/>
          <p:cNvSpPr txBox="1"/>
          <p:nvPr/>
        </p:nvSpPr>
        <p:spPr>
          <a:xfrm rot="506920">
            <a:off x="4946695" y="4482495"/>
            <a:ext cx="16571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33 ученика</a:t>
            </a:r>
          </a:p>
          <a:p>
            <a:r>
              <a:rPr lang="sr-Cyrl-RS" sz="2400" b="1" dirty="0"/>
              <a:t> </a:t>
            </a:r>
            <a:r>
              <a:rPr lang="sr-Cyrl-RS" sz="2400" b="1" dirty="0" smtClean="0"/>
              <a:t>     53%</a:t>
            </a:r>
            <a:endParaRPr lang="sr-Latn-RS" sz="2400" b="1" dirty="0"/>
          </a:p>
        </p:txBody>
      </p:sp>
      <p:sp>
        <p:nvSpPr>
          <p:cNvPr id="6" name="TextBox 5"/>
          <p:cNvSpPr txBox="1"/>
          <p:nvPr/>
        </p:nvSpPr>
        <p:spPr>
          <a:xfrm rot="21420913">
            <a:off x="2834658" y="3288882"/>
            <a:ext cx="16571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42 ученика</a:t>
            </a:r>
          </a:p>
          <a:p>
            <a:r>
              <a:rPr lang="sr-Cyrl-RS" sz="2400" b="1" dirty="0"/>
              <a:t> </a:t>
            </a:r>
            <a:r>
              <a:rPr lang="sr-Cyrl-RS" sz="2400" b="1" dirty="0" smtClean="0"/>
              <a:t>     42%</a:t>
            </a:r>
            <a:endParaRPr lang="sr-Latn-RS" sz="2400" b="1" dirty="0"/>
          </a:p>
        </p:txBody>
      </p:sp>
    </p:spTree>
    <p:extLst>
      <p:ext uri="{BB962C8B-B14F-4D97-AF65-F5344CB8AC3E}">
        <p14:creationId xmlns:p14="http://schemas.microsoft.com/office/powerpoint/2010/main" val="65224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Graphic spid="3" grpId="0">
        <p:bldAsOne/>
      </p:bldGraphic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/>
          <p:cNvSpPr txBox="1">
            <a:spLocks/>
          </p:cNvSpPr>
          <p:nvPr/>
        </p:nvSpPr>
        <p:spPr>
          <a:xfrm>
            <a:off x="251520" y="16131"/>
            <a:ext cx="8892480" cy="233274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RS" sz="2400" b="1" dirty="0" smtClean="0"/>
              <a:t>12</a:t>
            </a:r>
            <a:r>
              <a:rPr lang="sr-Cyrl-RS" sz="2400" dirty="0" smtClean="0"/>
              <a:t>. Да ли би желео/ла наставиш похађање ових активности у следећем полугодишту?</a:t>
            </a:r>
            <a:endParaRPr lang="sr-Latn-RS" sz="36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502280674"/>
              </p:ext>
            </p:extLst>
          </p:nvPr>
        </p:nvGraphicFramePr>
        <p:xfrm>
          <a:off x="1259632" y="1124744"/>
          <a:ext cx="756084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 rot="4808697">
            <a:off x="3737234" y="1716259"/>
            <a:ext cx="1471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2 уч. 3,5%</a:t>
            </a:r>
            <a:endParaRPr lang="sr-Latn-R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079642" y="4278721"/>
            <a:ext cx="2498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60 ученика 96.5%</a:t>
            </a:r>
            <a:endParaRPr lang="sr-Latn-RS" sz="2400" b="1" dirty="0"/>
          </a:p>
        </p:txBody>
      </p:sp>
    </p:spTree>
    <p:extLst>
      <p:ext uri="{BB962C8B-B14F-4D97-AF65-F5344CB8AC3E}">
        <p14:creationId xmlns:p14="http://schemas.microsoft.com/office/powerpoint/2010/main" val="203968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Graphic spid="3" grpId="0">
        <p:bldAsOne/>
      </p:bldGraphic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/>
          <p:cNvSpPr txBox="1">
            <a:spLocks/>
          </p:cNvSpPr>
          <p:nvPr/>
        </p:nvSpPr>
        <p:spPr>
          <a:xfrm>
            <a:off x="251520" y="16131"/>
            <a:ext cx="8892480" cy="233274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RS" sz="2400" b="1" dirty="0" smtClean="0"/>
              <a:t>13</a:t>
            </a:r>
            <a:r>
              <a:rPr lang="sr-Cyrl-RS" sz="2400" dirty="0" smtClean="0"/>
              <a:t>. Да ли би желео/ла да ове активности буду организоване и наредне школске године ?</a:t>
            </a:r>
            <a:endParaRPr lang="sr-Latn-RS" sz="36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373454850"/>
              </p:ext>
            </p:extLst>
          </p:nvPr>
        </p:nvGraphicFramePr>
        <p:xfrm>
          <a:off x="827584" y="1052737"/>
          <a:ext cx="794454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89288" y="3590939"/>
            <a:ext cx="2416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62 ученика 100%</a:t>
            </a:r>
            <a:endParaRPr lang="sr-Latn-RS" sz="2400" b="1" dirty="0"/>
          </a:p>
        </p:txBody>
      </p:sp>
    </p:spTree>
    <p:extLst>
      <p:ext uri="{BB962C8B-B14F-4D97-AF65-F5344CB8AC3E}">
        <p14:creationId xmlns:p14="http://schemas.microsoft.com/office/powerpoint/2010/main" val="369160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Graphic spid="3" grpId="0">
        <p:bldAsOne/>
      </p:bldGraphic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/>
          <p:cNvSpPr txBox="1">
            <a:spLocks/>
          </p:cNvSpPr>
          <p:nvPr/>
        </p:nvSpPr>
        <p:spPr>
          <a:xfrm>
            <a:off x="251520" y="16131"/>
            <a:ext cx="8892480" cy="139664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RS" sz="2400" b="1" dirty="0" smtClean="0"/>
              <a:t>14</a:t>
            </a:r>
            <a:r>
              <a:rPr lang="sr-Cyrl-RS" sz="2400" dirty="0" smtClean="0"/>
              <a:t>. Да ли би желео/ла да у школи буду организоване неке нове радионице (у складу са могућностима школе) и које би то радионице и активности биле?</a:t>
            </a:r>
            <a:endParaRPr lang="sr-Latn-RS" sz="36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751277344"/>
              </p:ext>
            </p:extLst>
          </p:nvPr>
        </p:nvGraphicFramePr>
        <p:xfrm>
          <a:off x="1958752" y="1124744"/>
          <a:ext cx="585360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699" y="4941168"/>
            <a:ext cx="86195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Предлози (по један глас): исторуја, математика, хемија, физика, </a:t>
            </a:r>
          </a:p>
          <a:p>
            <a:r>
              <a:rPr lang="sr-Cyrl-RS" sz="2400" dirty="0" smtClean="0"/>
              <a:t>филм, глума, музика.</a:t>
            </a:r>
            <a:endParaRPr lang="sr-Latn-R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69428" y="5862463"/>
            <a:ext cx="6977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Тимски спорт – најзаступљенији предлог је одбојка.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57361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Graphic spid="3" grpId="0">
        <p:bldAsOne/>
      </p:bldGraphic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/>
          <p:cNvSpPr txBox="1">
            <a:spLocks/>
          </p:cNvSpPr>
          <p:nvPr/>
        </p:nvSpPr>
        <p:spPr>
          <a:xfrm>
            <a:off x="251520" y="16131"/>
            <a:ext cx="8892480" cy="233274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sr-Cyrl-RS" sz="2400" b="1" dirty="0" smtClean="0"/>
              <a:t>15</a:t>
            </a:r>
            <a:r>
              <a:rPr lang="sr-Cyrl-RS" sz="2400" dirty="0" smtClean="0"/>
              <a:t>. Јеси ли причао са родитељима о садржајима и активностима радионица  које  похађаш? </a:t>
            </a:r>
            <a:endParaRPr lang="sr-Latn-RS" sz="36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78534531"/>
              </p:ext>
            </p:extLst>
          </p:nvPr>
        </p:nvGraphicFramePr>
        <p:xfrm>
          <a:off x="0" y="1844825"/>
          <a:ext cx="4572000" cy="3877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3073" y="4221088"/>
            <a:ext cx="2261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52 ученика 84%</a:t>
            </a:r>
            <a:endParaRPr lang="sr-Latn-RS" sz="2400" b="1" dirty="0"/>
          </a:p>
        </p:txBody>
      </p:sp>
      <p:sp>
        <p:nvSpPr>
          <p:cNvPr id="5" name="TextBox 4"/>
          <p:cNvSpPr txBox="1"/>
          <p:nvPr/>
        </p:nvSpPr>
        <p:spPr>
          <a:xfrm rot="1928567">
            <a:off x="392346" y="2819588"/>
            <a:ext cx="1547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10 уч. 16%</a:t>
            </a:r>
            <a:endParaRPr lang="sr-Latn-RS" sz="2400" b="1" dirty="0"/>
          </a:p>
        </p:txBody>
      </p:sp>
    </p:spTree>
    <p:extLst>
      <p:ext uri="{BB962C8B-B14F-4D97-AF65-F5344CB8AC3E}">
        <p14:creationId xmlns:p14="http://schemas.microsoft.com/office/powerpoint/2010/main" val="90162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Graphic spid="3" grpId="0">
        <p:bldAsOne/>
      </p:bldGraphic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/>
          <p:cNvSpPr txBox="1">
            <a:spLocks/>
          </p:cNvSpPr>
          <p:nvPr/>
        </p:nvSpPr>
        <p:spPr>
          <a:xfrm>
            <a:off x="251520" y="16131"/>
            <a:ext cx="8892480" cy="233274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sr-Cyrl-RS" sz="2400" b="1" dirty="0" smtClean="0"/>
              <a:t>15</a:t>
            </a:r>
            <a:r>
              <a:rPr lang="sr-Cyrl-RS" sz="2400" dirty="0" smtClean="0"/>
              <a:t>. Јеси ли причао са родитељима о садржајима и активностима радионица које похађаш? </a:t>
            </a:r>
            <a:r>
              <a:rPr lang="sr-Cyrl-RS" sz="2400" dirty="0"/>
              <a:t>Ако јеси какав је утисак родитеља на основу твоје приче?</a:t>
            </a:r>
            <a:endParaRPr lang="sr-Latn-RS" sz="24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887844420"/>
              </p:ext>
            </p:extLst>
          </p:nvPr>
        </p:nvGraphicFramePr>
        <p:xfrm>
          <a:off x="0" y="1844825"/>
          <a:ext cx="4572000" cy="3877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3073" y="4221088"/>
            <a:ext cx="2261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52 ученика 84%</a:t>
            </a:r>
            <a:endParaRPr lang="sr-Latn-RS" sz="2400" b="1" dirty="0"/>
          </a:p>
        </p:txBody>
      </p:sp>
      <p:sp>
        <p:nvSpPr>
          <p:cNvPr id="5" name="TextBox 4"/>
          <p:cNvSpPr txBox="1"/>
          <p:nvPr/>
        </p:nvSpPr>
        <p:spPr>
          <a:xfrm rot="1928567">
            <a:off x="392346" y="2819588"/>
            <a:ext cx="1547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10 уч. 16%</a:t>
            </a:r>
            <a:endParaRPr lang="sr-Latn-R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47374" y="1268760"/>
            <a:ext cx="4096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- 52 ученика је разговарало са родирељима о садржајима и </a:t>
            </a:r>
          </a:p>
          <a:p>
            <a:r>
              <a:rPr lang="sr-Cyrl-RS" sz="2400" dirty="0" smtClean="0"/>
              <a:t>активностима радионица.</a:t>
            </a:r>
          </a:p>
        </p:txBody>
      </p:sp>
      <p:sp>
        <p:nvSpPr>
          <p:cNvPr id="7" name="Rectangle 6"/>
          <p:cNvSpPr/>
          <p:nvPr/>
        </p:nvSpPr>
        <p:spPr>
          <a:xfrm>
            <a:off x="5004048" y="2483207"/>
            <a:ext cx="4139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/>
              <a:t>- 51 ученик је изјавио да родитељи имају позитивне утиске о радионицама.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148064" y="3696460"/>
            <a:ext cx="35635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/>
              <a:t>- 1 ученик </a:t>
            </a:r>
            <a:r>
              <a:rPr lang="sr-Cyrl-RS" sz="2400" dirty="0" smtClean="0"/>
              <a:t>је причао са родитељима, али мисли </a:t>
            </a:r>
            <a:r>
              <a:rPr lang="sr-Cyrl-RS" sz="2400" dirty="0"/>
              <a:t>да га родитељи нису разумели.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83994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/>
          <p:cNvSpPr txBox="1">
            <a:spLocks/>
          </p:cNvSpPr>
          <p:nvPr/>
        </p:nvSpPr>
        <p:spPr>
          <a:xfrm>
            <a:off x="251520" y="16131"/>
            <a:ext cx="8892480" cy="146865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sr-Cyrl-RS" sz="2400" dirty="0" smtClean="0"/>
              <a:t> Ученици који нису разговарали са родитељима о активностима које похађају дуже од 3 месеца.</a:t>
            </a:r>
            <a:endParaRPr lang="sr-Latn-RS" sz="36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041955127"/>
              </p:ext>
            </p:extLst>
          </p:nvPr>
        </p:nvGraphicFramePr>
        <p:xfrm>
          <a:off x="827584" y="1196752"/>
          <a:ext cx="6864424" cy="46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71130" y="1414105"/>
            <a:ext cx="513282" cy="441659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r-Latn-RS" dirty="0" smtClean="0"/>
              <a:t>    3</a:t>
            </a:r>
          </a:p>
          <a:p>
            <a:endParaRPr lang="sr-Latn-RS" dirty="0" smtClean="0"/>
          </a:p>
          <a:p>
            <a:endParaRPr lang="sr-Latn-RS" sz="1100" dirty="0"/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    2</a:t>
            </a:r>
          </a:p>
          <a:p>
            <a:endParaRPr lang="sr-Latn-RS" dirty="0"/>
          </a:p>
          <a:p>
            <a:endParaRPr lang="sr-Latn-RS" dirty="0" smtClean="0"/>
          </a:p>
          <a:p>
            <a:endParaRPr lang="sr-Latn-RS" sz="800" dirty="0" smtClean="0"/>
          </a:p>
          <a:p>
            <a:endParaRPr lang="sr-Latn-RS" dirty="0"/>
          </a:p>
          <a:p>
            <a:r>
              <a:rPr lang="sr-Latn-RS" dirty="0" smtClean="0"/>
              <a:t>    1</a:t>
            </a:r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9400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6765"/>
            <a:ext cx="6347048" cy="1143000"/>
          </a:xfrm>
        </p:spPr>
        <p:txBody>
          <a:bodyPr/>
          <a:lstStyle/>
          <a:p>
            <a:r>
              <a:rPr lang="sr-Cyrl-RS" dirty="0" smtClean="0"/>
              <a:t>Пол</a:t>
            </a:r>
            <a:endParaRPr lang="sr-Latn-RS" dirty="0"/>
          </a:p>
        </p:txBody>
      </p:sp>
      <p:sp>
        <p:nvSpPr>
          <p:cNvPr id="3" name="TextBox 2"/>
          <p:cNvSpPr txBox="1"/>
          <p:nvPr/>
        </p:nvSpPr>
        <p:spPr>
          <a:xfrm>
            <a:off x="35496" y="218933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/>
              <a:t>2. </a:t>
            </a:r>
            <a:endParaRPr lang="sr-Latn-RS" sz="2800" b="1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692161990"/>
              </p:ext>
            </p:extLst>
          </p:nvPr>
        </p:nvGraphicFramePr>
        <p:xfrm>
          <a:off x="683568" y="1052736"/>
          <a:ext cx="784887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39752" y="3258561"/>
            <a:ext cx="81144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/>
              <a:t>71%</a:t>
            </a:r>
          </a:p>
          <a:p>
            <a:r>
              <a:rPr lang="sr-Cyrl-RS" sz="2800" b="1" dirty="0" smtClean="0"/>
              <a:t>(44)</a:t>
            </a:r>
          </a:p>
          <a:p>
            <a:endParaRPr lang="sr-Latn-R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2564904"/>
            <a:ext cx="8114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/>
              <a:t>29%</a:t>
            </a:r>
          </a:p>
          <a:p>
            <a:r>
              <a:rPr lang="sr-Cyrl-RS" sz="2800" b="1" dirty="0" smtClean="0"/>
              <a:t>(18)</a:t>
            </a:r>
            <a:endParaRPr lang="sr-Latn-R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660232" y="43443"/>
            <a:ext cx="2055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Укупно 62 ученика</a:t>
            </a:r>
            <a:endParaRPr lang="sr-Latn-RS" b="1" dirty="0"/>
          </a:p>
        </p:txBody>
      </p:sp>
    </p:spTree>
    <p:extLst>
      <p:ext uri="{BB962C8B-B14F-4D97-AF65-F5344CB8AC3E}">
        <p14:creationId xmlns:p14="http://schemas.microsoft.com/office/powerpoint/2010/main" val="242524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1115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/>
              <a:t>3. </a:t>
            </a:r>
            <a:endParaRPr lang="sr-Latn-R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76064" y="11115"/>
            <a:ext cx="856793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Једносменски обогаћени рад похађа 62 ученика</a:t>
            </a:r>
            <a:r>
              <a:rPr lang="sr-Cyrl-RS" sz="2400" dirty="0" smtClean="0"/>
              <a:t>. Обухваћени </a:t>
            </a:r>
            <a:r>
              <a:rPr lang="sr-Cyrl-RS" sz="2400" dirty="0" smtClean="0"/>
              <a:t>су ученици од </a:t>
            </a:r>
            <a:r>
              <a:rPr lang="sr-Latn-RS" sz="2400" dirty="0" smtClean="0"/>
              <a:t>II</a:t>
            </a:r>
            <a:r>
              <a:rPr lang="sr-Cyrl-RS" sz="2400" dirty="0" smtClean="0"/>
              <a:t> до </a:t>
            </a:r>
            <a:r>
              <a:rPr lang="sr-Latn-RS" sz="2400" dirty="0" smtClean="0"/>
              <a:t>VII</a:t>
            </a:r>
            <a:r>
              <a:rPr lang="sr-Cyrl-RS" sz="2400" dirty="0" smtClean="0"/>
              <a:t>  разреда</a:t>
            </a:r>
            <a:r>
              <a:rPr lang="sr-Cyrl-RS" sz="2400" dirty="0" smtClean="0"/>
              <a:t>.</a:t>
            </a:r>
            <a:endParaRPr lang="sr-Latn-RS" sz="2400" dirty="0" smtClean="0"/>
          </a:p>
          <a:p>
            <a:endParaRPr lang="sr-Cyrl-RS" sz="2400" dirty="0" smtClean="0"/>
          </a:p>
          <a:p>
            <a:r>
              <a:rPr lang="sr-Cyrl-RS" sz="2400" dirty="0" smtClean="0"/>
              <a:t>Радионице:</a:t>
            </a:r>
          </a:p>
          <a:p>
            <a:pPr marL="457200" indent="-457200">
              <a:buFontTx/>
              <a:buChar char="-"/>
            </a:pPr>
            <a:r>
              <a:rPr lang="sr-Cyrl-RS" sz="2400" dirty="0" smtClean="0"/>
              <a:t>Јога</a:t>
            </a:r>
            <a:endParaRPr lang="sr-Cyrl-RS" sz="2400" dirty="0" smtClean="0"/>
          </a:p>
          <a:p>
            <a:pPr marL="457200" indent="-457200">
              <a:buFontTx/>
              <a:buChar char="-"/>
            </a:pPr>
            <a:r>
              <a:rPr lang="sr-Cyrl-RS" sz="2400" dirty="0" smtClean="0"/>
              <a:t>Ритмичка гимнастика</a:t>
            </a:r>
          </a:p>
          <a:p>
            <a:pPr marL="457200" indent="-457200">
              <a:buFontTx/>
              <a:buChar char="-"/>
            </a:pPr>
            <a:r>
              <a:rPr lang="sr-Cyrl-RS" sz="2400" dirty="0" smtClean="0"/>
              <a:t>Научни центар</a:t>
            </a:r>
          </a:p>
          <a:p>
            <a:pPr marL="457200" indent="-457200">
              <a:buFontTx/>
              <a:buChar char="-"/>
            </a:pPr>
            <a:r>
              <a:rPr lang="sr-Cyrl-RS" sz="2400" dirty="0" smtClean="0"/>
              <a:t>Интернационални дан</a:t>
            </a:r>
          </a:p>
          <a:p>
            <a:pPr marL="457200" indent="-457200">
              <a:buFontTx/>
              <a:buChar char="-"/>
            </a:pPr>
            <a:r>
              <a:rPr lang="sr-Cyrl-RS" sz="2400" dirty="0" smtClean="0"/>
              <a:t>Уметничка радионица</a:t>
            </a:r>
          </a:p>
          <a:p>
            <a:pPr marL="457200" indent="-457200">
              <a:buFontTx/>
              <a:buChar char="-"/>
            </a:pP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263597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860106891"/>
              </p:ext>
            </p:extLst>
          </p:nvPr>
        </p:nvGraphicFramePr>
        <p:xfrm>
          <a:off x="611560" y="1052736"/>
          <a:ext cx="741682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752374670"/>
              </p:ext>
            </p:extLst>
          </p:nvPr>
        </p:nvGraphicFramePr>
        <p:xfrm>
          <a:off x="1171199" y="854388"/>
          <a:ext cx="777686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83968" y="4581128"/>
            <a:ext cx="214956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b="1" dirty="0" smtClean="0"/>
              <a:t>47 ученика</a:t>
            </a:r>
          </a:p>
          <a:p>
            <a:r>
              <a:rPr lang="sr-Cyrl-RS" sz="3200" b="1" dirty="0"/>
              <a:t> </a:t>
            </a:r>
            <a:r>
              <a:rPr lang="sr-Cyrl-RS" sz="3200" b="1" dirty="0" smtClean="0"/>
              <a:t>     76%</a:t>
            </a:r>
            <a:endParaRPr lang="sr-Latn-R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79712" y="2564904"/>
            <a:ext cx="19049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/>
              <a:t>13 ученика</a:t>
            </a:r>
          </a:p>
          <a:p>
            <a:r>
              <a:rPr lang="sr-Cyrl-RS" sz="2800" b="1" dirty="0"/>
              <a:t> </a:t>
            </a:r>
            <a:r>
              <a:rPr lang="sr-Cyrl-RS" sz="2800" b="1" dirty="0" smtClean="0"/>
              <a:t>      21%</a:t>
            </a:r>
            <a:endParaRPr lang="sr-Latn-RS" sz="2800" b="1" dirty="0"/>
          </a:p>
        </p:txBody>
      </p:sp>
      <p:sp>
        <p:nvSpPr>
          <p:cNvPr id="11" name="TextBox 10"/>
          <p:cNvSpPr txBox="1"/>
          <p:nvPr/>
        </p:nvSpPr>
        <p:spPr>
          <a:xfrm rot="4937646">
            <a:off x="3272507" y="1679162"/>
            <a:ext cx="1659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2 уч.     3%</a:t>
            </a:r>
            <a:endParaRPr lang="sr-Latn-R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115616" y="24751"/>
            <a:ext cx="7956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/>
              <a:t>62 ученика похађа једну, две или три радионице.</a:t>
            </a:r>
          </a:p>
          <a:p>
            <a:pPr marL="457200" indent="-457200">
              <a:buFontTx/>
              <a:buChar char="-"/>
            </a:pPr>
            <a:endParaRPr lang="sr-Latn-R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11115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/>
              <a:t>3. </a:t>
            </a:r>
            <a:endParaRPr lang="sr-Latn-RS" sz="2800" b="1" dirty="0"/>
          </a:p>
        </p:txBody>
      </p:sp>
    </p:spTree>
    <p:extLst>
      <p:ext uri="{BB962C8B-B14F-4D97-AF65-F5344CB8AC3E}">
        <p14:creationId xmlns:p14="http://schemas.microsoft.com/office/powerpoint/2010/main" val="35178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0"/>
            <a:ext cx="8892480" cy="182037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Cyrl-RS" sz="2500" b="1" dirty="0" smtClean="0"/>
              <a:t>4. </a:t>
            </a:r>
            <a:r>
              <a:rPr lang="sr-Cyrl-RS" sz="2500" dirty="0" smtClean="0"/>
              <a:t>За радионицу/е коју похађам определио/ла сам се највише због:</a:t>
            </a:r>
          </a:p>
          <a:p>
            <a:pPr marL="0" indent="0">
              <a:buNone/>
            </a:pPr>
            <a:r>
              <a:rPr lang="sr-Cyrl-RS" sz="2500" dirty="0" smtClean="0"/>
              <a:t>а) у складу са мојим интересовањима</a:t>
            </a:r>
          </a:p>
          <a:p>
            <a:pPr marL="0" indent="0">
              <a:buNone/>
            </a:pPr>
            <a:r>
              <a:rPr lang="sr-Cyrl-RS" sz="2500" dirty="0" smtClean="0"/>
              <a:t>б) због термина у ком се радионица одвија</a:t>
            </a:r>
          </a:p>
          <a:p>
            <a:pPr marL="0" indent="0">
              <a:buNone/>
            </a:pPr>
            <a:r>
              <a:rPr lang="sr-Cyrl-RS" sz="2500" dirty="0" smtClean="0"/>
              <a:t>в) на основу одлуке и процене родитеља</a:t>
            </a:r>
          </a:p>
          <a:p>
            <a:pPr marL="0" indent="0">
              <a:buNone/>
            </a:pPr>
            <a:endParaRPr lang="sr-Cyrl-RS" sz="2400" dirty="0" smtClean="0"/>
          </a:p>
          <a:p>
            <a:pPr marL="0" indent="0">
              <a:buNone/>
            </a:pPr>
            <a:endParaRPr lang="sr-Latn-RS" sz="2400" dirty="0"/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991640270"/>
              </p:ext>
            </p:extLst>
          </p:nvPr>
        </p:nvGraphicFramePr>
        <p:xfrm>
          <a:off x="683568" y="1529408"/>
          <a:ext cx="756084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283968" y="4581128"/>
            <a:ext cx="214956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b="1" dirty="0" smtClean="0"/>
              <a:t>52 ученика</a:t>
            </a:r>
          </a:p>
          <a:p>
            <a:r>
              <a:rPr lang="sr-Cyrl-RS" sz="3200" b="1" dirty="0"/>
              <a:t> </a:t>
            </a:r>
            <a:r>
              <a:rPr lang="sr-Cyrl-RS" sz="3200" b="1" dirty="0" smtClean="0"/>
              <a:t>     84%</a:t>
            </a:r>
            <a:endParaRPr lang="sr-Latn-RS" sz="3200" b="1" dirty="0"/>
          </a:p>
        </p:txBody>
      </p:sp>
      <p:sp>
        <p:nvSpPr>
          <p:cNvPr id="17" name="TextBox 16"/>
          <p:cNvSpPr txBox="1"/>
          <p:nvPr/>
        </p:nvSpPr>
        <p:spPr>
          <a:xfrm rot="2361745">
            <a:off x="2103876" y="3006408"/>
            <a:ext cx="1928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3 ученика   5%</a:t>
            </a:r>
            <a:endParaRPr lang="sr-Latn-RS" sz="2000" b="1" dirty="0"/>
          </a:p>
        </p:txBody>
      </p:sp>
      <p:sp>
        <p:nvSpPr>
          <p:cNvPr id="18" name="TextBox 17"/>
          <p:cNvSpPr txBox="1"/>
          <p:nvPr/>
        </p:nvSpPr>
        <p:spPr>
          <a:xfrm rot="2073723">
            <a:off x="2696189" y="2197430"/>
            <a:ext cx="15016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7 ученика</a:t>
            </a:r>
          </a:p>
          <a:p>
            <a:r>
              <a:rPr lang="sr-Cyrl-RS" sz="2400" b="1" dirty="0"/>
              <a:t> </a:t>
            </a:r>
            <a:r>
              <a:rPr lang="sr-Cyrl-RS" sz="2400" b="1" dirty="0" smtClean="0"/>
              <a:t>     11%</a:t>
            </a:r>
            <a:endParaRPr lang="sr-Latn-RS" sz="2400" b="1" dirty="0"/>
          </a:p>
        </p:txBody>
      </p:sp>
    </p:spTree>
    <p:extLst>
      <p:ext uri="{BB962C8B-B14F-4D97-AF65-F5344CB8AC3E}">
        <p14:creationId xmlns:p14="http://schemas.microsoft.com/office/powerpoint/2010/main" val="188153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Graphic spid="13" grpId="0">
        <p:bldAsOne/>
      </p:bldGraphic>
      <p:bldP spid="15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6131"/>
            <a:ext cx="8892480" cy="2332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000" b="1" dirty="0" smtClean="0"/>
              <a:t>5. </a:t>
            </a:r>
            <a:r>
              <a:rPr lang="sr-Cyrl-RS" sz="2000" dirty="0" smtClean="0"/>
              <a:t>Програм који похађам у оквиру једносменске наставе омогућава ми </a:t>
            </a:r>
            <a:r>
              <a:rPr lang="sr-Cyrl-RS" sz="1400" dirty="0" smtClean="0"/>
              <a:t>(можете заокружити више одговора):</a:t>
            </a:r>
          </a:p>
          <a:p>
            <a:pPr marL="0" indent="0">
              <a:buNone/>
            </a:pPr>
            <a:r>
              <a:rPr lang="sr-Cyrl-RS" sz="2000" dirty="0" smtClean="0"/>
              <a:t>а) стицање нових знања и вештина</a:t>
            </a:r>
          </a:p>
          <a:p>
            <a:pPr marL="0" indent="0">
              <a:buNone/>
            </a:pPr>
            <a:r>
              <a:rPr lang="sr-Cyrl-RS" sz="2000" dirty="0" smtClean="0"/>
              <a:t>б) утврђивање и обогаћивање знања стеченог у редовној настави</a:t>
            </a:r>
          </a:p>
          <a:p>
            <a:pPr marL="0" indent="0">
              <a:buNone/>
            </a:pPr>
            <a:r>
              <a:rPr lang="sr-Cyrl-RS" sz="2000" dirty="0" smtClean="0"/>
              <a:t>в) повезивањ знања из више наставних предмета</a:t>
            </a:r>
          </a:p>
          <a:p>
            <a:pPr marL="0" indent="0">
              <a:buNone/>
            </a:pPr>
            <a:r>
              <a:rPr lang="sr-Cyrl-RS" sz="2000" dirty="0" smtClean="0"/>
              <a:t>г) психофизички развој (ментални и физички)</a:t>
            </a:r>
            <a:endParaRPr lang="sr-Cyrl-RS" sz="2200" dirty="0" smtClean="0"/>
          </a:p>
          <a:p>
            <a:pPr marL="0" indent="0">
              <a:buNone/>
            </a:pPr>
            <a:endParaRPr lang="sr-Latn-R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217516777"/>
              </p:ext>
            </p:extLst>
          </p:nvPr>
        </p:nvGraphicFramePr>
        <p:xfrm>
          <a:off x="1043608" y="1988840"/>
          <a:ext cx="6840760" cy="4568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91680" y="6298699"/>
            <a:ext cx="55354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600" b="1" dirty="0" smtClean="0">
                <a:solidFill>
                  <a:srgbClr val="FF0000"/>
                </a:solidFill>
              </a:rPr>
              <a:t>39%</a:t>
            </a:r>
            <a:r>
              <a:rPr lang="sr-Latn-RS" sz="1600" b="1" dirty="0" smtClean="0">
                <a:solidFill>
                  <a:srgbClr val="FF0000"/>
                </a:solidFill>
              </a:rPr>
              <a:t>    </a:t>
            </a:r>
            <a:r>
              <a:rPr lang="sr-Cyrl-RS" sz="1600" b="1" dirty="0" smtClean="0">
                <a:solidFill>
                  <a:srgbClr val="FF0000"/>
                </a:solidFill>
              </a:rPr>
              <a:t>3.2%</a:t>
            </a:r>
            <a:r>
              <a:rPr lang="sr-Latn-RS" sz="1600" b="1" dirty="0" smtClean="0">
                <a:solidFill>
                  <a:srgbClr val="FF0000"/>
                </a:solidFill>
              </a:rPr>
              <a:t>    </a:t>
            </a:r>
            <a:r>
              <a:rPr lang="sr-Cyrl-RS" sz="1600" b="1" dirty="0" smtClean="0">
                <a:solidFill>
                  <a:srgbClr val="FF0000"/>
                </a:solidFill>
              </a:rPr>
              <a:t>1.6%</a:t>
            </a:r>
            <a:r>
              <a:rPr lang="sr-Latn-RS" sz="1600" b="1" dirty="0" smtClean="0">
                <a:solidFill>
                  <a:srgbClr val="FF0000"/>
                </a:solidFill>
              </a:rPr>
              <a:t>    </a:t>
            </a:r>
            <a:r>
              <a:rPr lang="sr-Cyrl-RS" sz="1600" b="1" dirty="0" smtClean="0">
                <a:solidFill>
                  <a:srgbClr val="FF0000"/>
                </a:solidFill>
              </a:rPr>
              <a:t>1.6%</a:t>
            </a:r>
            <a:r>
              <a:rPr lang="sr-Latn-RS" sz="1600" b="1" dirty="0" smtClean="0">
                <a:solidFill>
                  <a:srgbClr val="FF0000"/>
                </a:solidFill>
              </a:rPr>
              <a:t>   </a:t>
            </a:r>
            <a:r>
              <a:rPr lang="sr-Cyrl-RS" sz="1600" b="1" dirty="0" smtClean="0">
                <a:solidFill>
                  <a:srgbClr val="FF0000"/>
                </a:solidFill>
              </a:rPr>
              <a:t>6.5%</a:t>
            </a:r>
            <a:r>
              <a:rPr lang="sr-Latn-RS" sz="1600" b="1" dirty="0" smtClean="0">
                <a:solidFill>
                  <a:srgbClr val="FF0000"/>
                </a:solidFill>
              </a:rPr>
              <a:t>    </a:t>
            </a:r>
            <a:r>
              <a:rPr lang="sr-Cyrl-RS" sz="1600" b="1" dirty="0" smtClean="0">
                <a:solidFill>
                  <a:srgbClr val="FF0000"/>
                </a:solidFill>
              </a:rPr>
              <a:t>16%   19.3% 3.2%   1.6%   8 %</a:t>
            </a:r>
            <a:endParaRPr lang="sr-Latn-R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35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Graphic spid="3" grpId="0">
        <p:bldAsOne/>
      </p:bldGraphic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/>
          </p:cNvSpPr>
          <p:nvPr/>
        </p:nvSpPr>
        <p:spPr>
          <a:xfrm>
            <a:off x="251520" y="16131"/>
            <a:ext cx="8892480" cy="233274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RS" sz="2000" b="1" dirty="0" smtClean="0"/>
              <a:t>7. </a:t>
            </a:r>
            <a:r>
              <a:rPr lang="sr-Cyrl-RS" sz="2000" dirty="0" smtClean="0"/>
              <a:t>Да ли ти и колико знања/вештине које стичеш на овим радионицама омогућавају лакше праћење и савладавање градива из одређених предмета?</a:t>
            </a:r>
          </a:p>
          <a:p>
            <a:pPr marL="0" indent="0">
              <a:buFont typeface="Arial" pitchFamily="34" charset="0"/>
              <a:buNone/>
            </a:pPr>
            <a:r>
              <a:rPr lang="sr-Cyrl-RS" sz="2000" dirty="0" smtClean="0"/>
              <a:t>а) уопште ми не помажу у томе </a:t>
            </a:r>
          </a:p>
          <a:p>
            <a:pPr marL="0" indent="0">
              <a:buFont typeface="Arial" pitchFamily="34" charset="0"/>
              <a:buNone/>
            </a:pPr>
            <a:r>
              <a:rPr lang="sr-Cyrl-RS" sz="2000" dirty="0" smtClean="0"/>
              <a:t>б) олакшава ми праћење и рад  из појединих  (једног или два) предмета</a:t>
            </a:r>
          </a:p>
          <a:p>
            <a:pPr marL="0" indent="0">
              <a:buNone/>
            </a:pPr>
            <a:r>
              <a:rPr lang="sr-Cyrl-RS" sz="2000" dirty="0" smtClean="0"/>
              <a:t>в) значајно ми олакшава  праћење и рад  из појединих  (једног или два) предмета</a:t>
            </a:r>
          </a:p>
          <a:p>
            <a:pPr marL="0" indent="0">
              <a:buFont typeface="Arial" pitchFamily="34" charset="0"/>
              <a:buNone/>
            </a:pPr>
            <a:r>
              <a:rPr lang="sr-Cyrl-RS" sz="2000" dirty="0" smtClean="0"/>
              <a:t> </a:t>
            </a:r>
            <a:endParaRPr lang="sr-Latn-RS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42859575"/>
              </p:ext>
            </p:extLst>
          </p:nvPr>
        </p:nvGraphicFramePr>
        <p:xfrm>
          <a:off x="683568" y="1700808"/>
          <a:ext cx="7278216" cy="5000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386969">
            <a:off x="3899182" y="2178239"/>
            <a:ext cx="15016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7 ученика</a:t>
            </a:r>
          </a:p>
          <a:p>
            <a:r>
              <a:rPr lang="sr-Cyrl-RS" sz="2400" b="1" dirty="0"/>
              <a:t> </a:t>
            </a:r>
            <a:r>
              <a:rPr lang="sr-Cyrl-RS" sz="2400" b="1" dirty="0" smtClean="0"/>
              <a:t>     11%</a:t>
            </a:r>
            <a:endParaRPr lang="sr-Latn-RS" sz="2400" b="1" dirty="0"/>
          </a:p>
        </p:txBody>
      </p:sp>
      <p:sp>
        <p:nvSpPr>
          <p:cNvPr id="6" name="TextBox 5"/>
          <p:cNvSpPr txBox="1"/>
          <p:nvPr/>
        </p:nvSpPr>
        <p:spPr>
          <a:xfrm rot="211304">
            <a:off x="4093401" y="4645701"/>
            <a:ext cx="16571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31 ученика</a:t>
            </a:r>
          </a:p>
          <a:p>
            <a:r>
              <a:rPr lang="sr-Cyrl-RS" sz="2400" b="1" dirty="0"/>
              <a:t> </a:t>
            </a:r>
            <a:r>
              <a:rPr lang="sr-Cyrl-RS" sz="2400" b="1" dirty="0" smtClean="0"/>
              <a:t>     50%</a:t>
            </a:r>
            <a:endParaRPr lang="sr-Latn-RS" sz="2400" b="1" dirty="0"/>
          </a:p>
        </p:txBody>
      </p:sp>
      <p:sp>
        <p:nvSpPr>
          <p:cNvPr id="7" name="TextBox 5"/>
          <p:cNvSpPr txBox="1"/>
          <p:nvPr/>
        </p:nvSpPr>
        <p:spPr>
          <a:xfrm rot="211304">
            <a:off x="2147686" y="3407104"/>
            <a:ext cx="16571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r-Cyrl-RS" sz="2400" b="1" dirty="0" smtClean="0"/>
              <a:t>24 ученика</a:t>
            </a:r>
          </a:p>
          <a:p>
            <a:r>
              <a:rPr lang="sr-Cyrl-RS" sz="2400" b="1" dirty="0"/>
              <a:t> </a:t>
            </a:r>
            <a:r>
              <a:rPr lang="sr-Cyrl-RS" sz="2400" b="1" dirty="0" smtClean="0"/>
              <a:t>     39%</a:t>
            </a:r>
            <a:endParaRPr lang="sr-Latn-RS" sz="2400" b="1" dirty="0"/>
          </a:p>
        </p:txBody>
      </p:sp>
    </p:spTree>
    <p:extLst>
      <p:ext uri="{BB962C8B-B14F-4D97-AF65-F5344CB8AC3E}">
        <p14:creationId xmlns:p14="http://schemas.microsoft.com/office/powerpoint/2010/main" val="146030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Graphic spid="2" grpId="0">
        <p:bldAsOne/>
      </p:bldGraphic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/>
          </p:cNvSpPr>
          <p:nvPr/>
        </p:nvSpPr>
        <p:spPr>
          <a:xfrm>
            <a:off x="251520" y="16131"/>
            <a:ext cx="8892480" cy="233274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RS" sz="2000" b="1" dirty="0" smtClean="0"/>
              <a:t>8. </a:t>
            </a:r>
            <a:r>
              <a:rPr lang="sr-Cyrl-RS" sz="2000" dirty="0" smtClean="0"/>
              <a:t>Да ли ти и у којој мери похађање радионице ремети редовне дневне активности и обавеза?</a:t>
            </a:r>
          </a:p>
          <a:p>
            <a:pPr marL="0" indent="0">
              <a:buFont typeface="Arial" pitchFamily="34" charset="0"/>
              <a:buNone/>
            </a:pPr>
            <a:r>
              <a:rPr lang="sr-Cyrl-RS" sz="2000" dirty="0" smtClean="0"/>
              <a:t>а) уопште ми не ремети </a:t>
            </a:r>
          </a:p>
          <a:p>
            <a:pPr marL="0" indent="0">
              <a:buFont typeface="Arial" pitchFamily="34" charset="0"/>
              <a:buNone/>
            </a:pPr>
            <a:r>
              <a:rPr lang="sr-Cyrl-RS" sz="2000" dirty="0" smtClean="0"/>
              <a:t>б) захтева усклађивање времена и обавеза у некој, мени прихватљивој мери</a:t>
            </a:r>
          </a:p>
          <a:p>
            <a:pPr marL="0" indent="0">
              <a:buFont typeface="Arial" pitchFamily="34" charset="0"/>
              <a:buNone/>
            </a:pPr>
            <a:r>
              <a:rPr lang="sr-Cyrl-RS" sz="2000" dirty="0" smtClean="0"/>
              <a:t>в) напорно ми је да ускладим  редовне дневне активности са похађањем радионица</a:t>
            </a:r>
            <a:endParaRPr lang="sr-Latn-R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55346890"/>
              </p:ext>
            </p:extLst>
          </p:nvPr>
        </p:nvGraphicFramePr>
        <p:xfrm>
          <a:off x="827584" y="1792248"/>
          <a:ext cx="748883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5"/>
          <p:cNvSpPr txBox="1"/>
          <p:nvPr/>
        </p:nvSpPr>
        <p:spPr>
          <a:xfrm rot="211304">
            <a:off x="4529446" y="4760363"/>
            <a:ext cx="1813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r-Cyrl-RS" sz="2400" b="1" dirty="0" smtClean="0"/>
              <a:t>44 ученика</a:t>
            </a:r>
          </a:p>
          <a:p>
            <a:r>
              <a:rPr lang="sr-Cyrl-RS" sz="2400" b="1" dirty="0"/>
              <a:t> </a:t>
            </a:r>
            <a:r>
              <a:rPr lang="sr-Cyrl-RS" sz="2400" b="1" dirty="0" smtClean="0"/>
              <a:t>    71%</a:t>
            </a:r>
            <a:endParaRPr lang="sr-Latn-RS" sz="2400" b="1" dirty="0"/>
          </a:p>
        </p:txBody>
      </p:sp>
      <p:sp>
        <p:nvSpPr>
          <p:cNvPr id="6" name="TextBox 5"/>
          <p:cNvSpPr txBox="1"/>
          <p:nvPr/>
        </p:nvSpPr>
        <p:spPr>
          <a:xfrm rot="211304">
            <a:off x="2651743" y="3047064"/>
            <a:ext cx="16571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r-Cyrl-RS" sz="2400" b="1" dirty="0" smtClean="0"/>
              <a:t>18 ученика</a:t>
            </a:r>
          </a:p>
          <a:p>
            <a:r>
              <a:rPr lang="sr-Cyrl-RS" sz="2400" b="1" dirty="0" smtClean="0"/>
              <a:t>     29%</a:t>
            </a:r>
            <a:endParaRPr lang="sr-Latn-RS" sz="2400" b="1" dirty="0"/>
          </a:p>
        </p:txBody>
      </p:sp>
    </p:spTree>
    <p:extLst>
      <p:ext uri="{BB962C8B-B14F-4D97-AF65-F5344CB8AC3E}">
        <p14:creationId xmlns:p14="http://schemas.microsoft.com/office/powerpoint/2010/main" val="301358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Graphic spid="3" grpId="0">
        <p:bldAsOne/>
      </p:bldGraphic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/>
          </p:cNvSpPr>
          <p:nvPr/>
        </p:nvSpPr>
        <p:spPr>
          <a:xfrm>
            <a:off x="251520" y="16131"/>
            <a:ext cx="8892480" cy="233274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RS" sz="2000" b="1" dirty="0" smtClean="0"/>
              <a:t>9</a:t>
            </a:r>
            <a:r>
              <a:rPr lang="sr-Cyrl-RS" sz="2000" dirty="0" smtClean="0"/>
              <a:t>. Како би описао/ла односе (дружење) са другим ученицима који похађају радионицу?</a:t>
            </a:r>
          </a:p>
          <a:p>
            <a:pPr marL="0" indent="0">
              <a:buFont typeface="Arial" pitchFamily="34" charset="0"/>
              <a:buNone/>
            </a:pPr>
            <a:r>
              <a:rPr lang="sr-Cyrl-RS" sz="2000" dirty="0" smtClean="0"/>
              <a:t>а) немам никакве посебне односе, тј. не дружимо се</a:t>
            </a:r>
          </a:p>
          <a:p>
            <a:pPr marL="0" indent="0">
              <a:buFont typeface="Arial" pitchFamily="34" charset="0"/>
              <a:buNone/>
            </a:pPr>
            <a:r>
              <a:rPr lang="sr-Cyrl-RS" sz="2000" dirty="0" smtClean="0"/>
              <a:t>б) имамо солидне односе и лепо се дружимо</a:t>
            </a:r>
          </a:p>
          <a:p>
            <a:pPr marL="0" indent="0">
              <a:buFont typeface="Arial" pitchFamily="34" charset="0"/>
              <a:buNone/>
            </a:pPr>
            <a:r>
              <a:rPr lang="sr-Cyrl-RS" sz="2000" dirty="0" smtClean="0"/>
              <a:t>в) имамо одличне односе и баш је добра забава и дружење</a:t>
            </a:r>
            <a:endParaRPr lang="sr-Latn-R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040676352"/>
              </p:ext>
            </p:extLst>
          </p:nvPr>
        </p:nvGraphicFramePr>
        <p:xfrm>
          <a:off x="683568" y="1772816"/>
          <a:ext cx="7776864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5400000">
            <a:off x="3679106" y="2449686"/>
            <a:ext cx="1373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b="1" dirty="0" smtClean="0"/>
              <a:t>1 уч. 1.6%</a:t>
            </a:r>
            <a:endParaRPr lang="sr-Latn-RS" sz="1400" b="1" dirty="0"/>
          </a:p>
        </p:txBody>
      </p:sp>
      <p:sp>
        <p:nvSpPr>
          <p:cNvPr id="6" name="TextBox 5"/>
          <p:cNvSpPr txBox="1"/>
          <p:nvPr/>
        </p:nvSpPr>
        <p:spPr>
          <a:xfrm rot="211304">
            <a:off x="4761872" y="3286356"/>
            <a:ext cx="16571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r-Cyrl-RS" sz="2400" b="1" dirty="0" smtClean="0"/>
              <a:t>19 ученика</a:t>
            </a:r>
          </a:p>
          <a:p>
            <a:r>
              <a:rPr lang="sr-Cyrl-RS" sz="2400" b="1" dirty="0"/>
              <a:t> </a:t>
            </a:r>
            <a:r>
              <a:rPr lang="sr-Cyrl-RS" sz="2400" b="1" dirty="0" smtClean="0"/>
              <a:t>     30%</a:t>
            </a:r>
            <a:endParaRPr lang="sr-Latn-RS" sz="2400" b="1" dirty="0"/>
          </a:p>
        </p:txBody>
      </p:sp>
      <p:sp>
        <p:nvSpPr>
          <p:cNvPr id="7" name="TextBox 6"/>
          <p:cNvSpPr txBox="1"/>
          <p:nvPr/>
        </p:nvSpPr>
        <p:spPr>
          <a:xfrm rot="211304">
            <a:off x="2684770" y="4631241"/>
            <a:ext cx="16571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r-Cyrl-RS" sz="2400" b="1" dirty="0" smtClean="0"/>
              <a:t>42 ученика</a:t>
            </a:r>
          </a:p>
          <a:p>
            <a:r>
              <a:rPr lang="sr-Cyrl-RS" sz="2400" b="1" dirty="0"/>
              <a:t> </a:t>
            </a:r>
            <a:r>
              <a:rPr lang="sr-Cyrl-RS" sz="2400" b="1" dirty="0" smtClean="0"/>
              <a:t>     69%</a:t>
            </a:r>
            <a:endParaRPr lang="sr-Latn-RS" sz="2400" b="1" dirty="0"/>
          </a:p>
        </p:txBody>
      </p:sp>
    </p:spTree>
    <p:extLst>
      <p:ext uri="{BB962C8B-B14F-4D97-AF65-F5344CB8AC3E}">
        <p14:creationId xmlns:p14="http://schemas.microsoft.com/office/powerpoint/2010/main" val="155408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Graphic spid="3" grpId="0">
        <p:bldAsOne/>
      </p:bldGraphic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759</Words>
  <Application>Microsoft Office PowerPoint</Application>
  <PresentationFormat>On-screen Show (4:3)</PresentationFormat>
  <Paragraphs>124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Разред</vt:lpstr>
      <vt:lpstr>Пол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50</cp:revision>
  <dcterms:created xsi:type="dcterms:W3CDTF">2019-12-17T17:45:57Z</dcterms:created>
  <dcterms:modified xsi:type="dcterms:W3CDTF">2019-12-23T14:27:21Z</dcterms:modified>
</cp:coreProperties>
</file>